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 showSpecialPlsOnTitleSld="0">
  <p:sldMasterIdLst>
    <p:sldMasterId id="2147483654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4977BDA-C545-4337-AC3F-83DC08E318E5}">
  <a:tblStyle styleId="{24977BDA-C545-4337-AC3F-83DC08E318E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g2cd8ef40e99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" name="Google Shape;34;g2cd8ef40e99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e0fdfcf9ff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1e0fdfcf9ff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e0fdfcf9ff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1e0fdfcf9ff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e0fdfcf9f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1e0fdfcf9f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e0fdfcf9ff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1e0fdfcf9ff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3ddc2a05b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23ddc2a05b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3ddc2a05b3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23ddc2a05b3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e0fdfcf9ff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1e0fdfcf9ff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e0fdfcf9ff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1e0fdfcf9ff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e0fdfcf9ff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1e0fdfcf9ff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e0fdfcf9ff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1e0fdfcf9ff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gf17014c61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" name="Google Shape;40;gf17014c61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2cc9e381e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22cc9e381e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2cc9e381e8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2cc9e381e8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2cc9e381e8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22cc9e381e8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2cc9e381e8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22cc9e381e8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2cc9e381e8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22cc9e381e8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2cc9e381e8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22cc9e381e8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2cc9e381e8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22cc9e381e8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2cc9e381e8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22cc9e381e8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22cc9e381e8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22cc9e381e8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22cc9e381e8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22cc9e381e8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g25f7716fe4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" name="Google Shape;47;g25f7716fe4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22cc9e381e8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22cc9e381e8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2d25c166c9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22d25c166c9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2d25c166c9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22d25c166c9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22cc9e381e8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22cc9e381e8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245c21b10c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245c21b10c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245c21b10ca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245c21b10ca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245c21b10ca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245c21b10ca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22cc9e381e8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22cc9e381e8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23f3cfecdcb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23f3cfecdcb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22cc9e381e8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22cc9e381e8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152a3f74d0d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g152a3f74d0d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22cc9e381e8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22cc9e381e8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22cc9e381e8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22cc9e381e8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25b0ed6b97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25b0ed6b97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5b0ed6b979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25b0ed6b979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eb60e1b18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1eb60e1b18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22cc9e381e8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22cc9e381e8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e1c0775d90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1e1c0775d90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1e1c0775d90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1e1c0775d90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23cec2bad4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23cec2bad4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23cec2bad4f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23cec2bad4f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1e0fdfcf9ff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1e0fdfcf9ff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23de78a014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23de78a014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1e0fdfcf9ff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1e0fdfcf9ff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1e0fdfcf9ff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1e0fdfcf9ff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e0fdfcf9ff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1e0fdfcf9ff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uni1.de/amos" TargetMode="Externa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uni1.de/amos" TargetMode="Externa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uni1.de/amos" TargetMode="Externa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0" y="0"/>
            <a:ext cx="9144000" cy="2388900"/>
          </a:xfrm>
          <a:prstGeom prst="rect">
            <a:avLst/>
          </a:prstGeom>
          <a:noFill/>
        </p:spPr>
        <p:txBody>
          <a:bodyPr anchorCtr="0" anchor="b" bIns="274300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0" y="2569475"/>
            <a:ext cx="9144000" cy="2574000"/>
          </a:xfrm>
          <a:prstGeom prst="rect">
            <a:avLst/>
          </a:prstGeom>
        </p:spPr>
        <p:txBody>
          <a:bodyPr anchorCtr="0" anchor="t" bIns="91425" lIns="91425" spcFirstLastPara="1" rIns="91425" wrap="square" tIns="27430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12" name="Google Shape;12;p2"/>
          <p:cNvSpPr/>
          <p:nvPr/>
        </p:nvSpPr>
        <p:spPr>
          <a:xfrm>
            <a:off x="0" y="2388810"/>
            <a:ext cx="9144000" cy="183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0" y="-7"/>
            <a:ext cx="9144000" cy="2386500"/>
          </a:xfrm>
          <a:prstGeom prst="rect">
            <a:avLst/>
          </a:prstGeom>
        </p:spPr>
        <p:txBody>
          <a:bodyPr anchorCtr="0" anchor="b" bIns="274300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/>
          <p:nvPr/>
        </p:nvSpPr>
        <p:spPr>
          <a:xfrm>
            <a:off x="0" y="2386584"/>
            <a:ext cx="9144000" cy="91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/>
          <p:nvPr/>
        </p:nvSpPr>
        <p:spPr>
          <a:xfrm>
            <a:off x="0" y="685800"/>
            <a:ext cx="9144000" cy="91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7315202" y="4229100"/>
            <a:ext cx="1828800" cy="9144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buNone/>
              <a:defRPr b="1" sz="2400">
                <a:solidFill>
                  <a:schemeClr val="dk2"/>
                </a:solidFill>
              </a:defRPr>
            </a:lvl1pPr>
            <a:lvl2pPr lvl="1" rtl="0" algn="r">
              <a:buNone/>
              <a:defRPr b="1" sz="2400">
                <a:solidFill>
                  <a:schemeClr val="dk2"/>
                </a:solidFill>
              </a:defRPr>
            </a:lvl2pPr>
            <a:lvl3pPr lvl="2" rtl="0" algn="r">
              <a:buNone/>
              <a:defRPr b="1" sz="2400">
                <a:solidFill>
                  <a:schemeClr val="dk2"/>
                </a:solidFill>
              </a:defRPr>
            </a:lvl3pPr>
            <a:lvl4pPr lvl="3" rtl="0" algn="r">
              <a:buNone/>
              <a:defRPr b="1" sz="2400">
                <a:solidFill>
                  <a:schemeClr val="dk2"/>
                </a:solidFill>
              </a:defRPr>
            </a:lvl4pPr>
            <a:lvl5pPr lvl="4" rtl="0" algn="r">
              <a:buNone/>
              <a:defRPr b="1" sz="2400">
                <a:solidFill>
                  <a:schemeClr val="dk2"/>
                </a:solidFill>
              </a:defRPr>
            </a:lvl5pPr>
            <a:lvl6pPr lvl="5" rtl="0" algn="r">
              <a:buNone/>
              <a:defRPr b="1" sz="2400">
                <a:solidFill>
                  <a:schemeClr val="dk2"/>
                </a:solidFill>
              </a:defRPr>
            </a:lvl6pPr>
            <a:lvl7pPr lvl="6" rtl="0" algn="r">
              <a:buNone/>
              <a:defRPr b="1" sz="2400">
                <a:solidFill>
                  <a:schemeClr val="dk2"/>
                </a:solidFill>
              </a:defRPr>
            </a:lvl7pPr>
            <a:lvl8pPr lvl="7" rtl="0" algn="r">
              <a:buNone/>
              <a:defRPr b="1" sz="2400">
                <a:solidFill>
                  <a:schemeClr val="dk2"/>
                </a:solidFill>
              </a:defRPr>
            </a:lvl8pPr>
            <a:lvl9pPr lvl="8" rtl="0" algn="r">
              <a:buNone/>
              <a:defRPr b="1" sz="24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 u="sng">
                <a:solidFill>
                  <a:schemeClr val="hlink"/>
                </a:solidFill>
                <a:hlinkClick r:id="rId2"/>
              </a:rPr>
              <a:t>uni1.de/amos</a:t>
            </a:r>
            <a:r>
              <a:rPr b="0" lang="en" sz="1000"/>
              <a:t> </a:t>
            </a:r>
            <a:endParaRPr b="0" sz="100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  <a:ln>
            <a:noFill/>
          </a:ln>
        </p:spPr>
        <p:txBody>
          <a:bodyPr anchorCtr="0" anchor="ctr" bIns="0" lIns="27430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274320" y="914400"/>
            <a:ext cx="4114800" cy="41148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46320" y="914400"/>
            <a:ext cx="41148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" name="Google Shape;25;p5"/>
          <p:cNvSpPr/>
          <p:nvPr/>
        </p:nvSpPr>
        <p:spPr>
          <a:xfrm>
            <a:off x="0" y="685800"/>
            <a:ext cx="9144000" cy="91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6" name="Google Shape;26;p5"/>
          <p:cNvSpPr txBox="1"/>
          <p:nvPr>
            <p:ph idx="12" type="sldNum"/>
          </p:nvPr>
        </p:nvSpPr>
        <p:spPr>
          <a:xfrm>
            <a:off x="7315202" y="4229100"/>
            <a:ext cx="1828800" cy="9144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buNone/>
              <a:defRPr b="1" sz="2400">
                <a:solidFill>
                  <a:schemeClr val="dk2"/>
                </a:solidFill>
              </a:defRPr>
            </a:lvl1pPr>
            <a:lvl2pPr lvl="1" rtl="0" algn="r">
              <a:buNone/>
              <a:defRPr b="1" sz="2400">
                <a:solidFill>
                  <a:schemeClr val="dk2"/>
                </a:solidFill>
              </a:defRPr>
            </a:lvl2pPr>
            <a:lvl3pPr lvl="2" rtl="0" algn="r">
              <a:buNone/>
              <a:defRPr b="1" sz="2400">
                <a:solidFill>
                  <a:schemeClr val="dk2"/>
                </a:solidFill>
              </a:defRPr>
            </a:lvl3pPr>
            <a:lvl4pPr lvl="3" rtl="0" algn="r">
              <a:buNone/>
              <a:defRPr b="1" sz="2400">
                <a:solidFill>
                  <a:schemeClr val="dk2"/>
                </a:solidFill>
              </a:defRPr>
            </a:lvl4pPr>
            <a:lvl5pPr lvl="4" rtl="0" algn="r">
              <a:buNone/>
              <a:defRPr b="1" sz="2400">
                <a:solidFill>
                  <a:schemeClr val="dk2"/>
                </a:solidFill>
              </a:defRPr>
            </a:lvl5pPr>
            <a:lvl6pPr lvl="5" rtl="0" algn="r">
              <a:buNone/>
              <a:defRPr b="1" sz="2400">
                <a:solidFill>
                  <a:schemeClr val="dk2"/>
                </a:solidFill>
              </a:defRPr>
            </a:lvl6pPr>
            <a:lvl7pPr lvl="6" rtl="0" algn="r">
              <a:buNone/>
              <a:defRPr b="1" sz="2400">
                <a:solidFill>
                  <a:schemeClr val="dk2"/>
                </a:solidFill>
              </a:defRPr>
            </a:lvl7pPr>
            <a:lvl8pPr lvl="7" rtl="0" algn="r">
              <a:buNone/>
              <a:defRPr b="1" sz="2400">
                <a:solidFill>
                  <a:schemeClr val="dk2"/>
                </a:solidFill>
              </a:defRPr>
            </a:lvl8pPr>
            <a:lvl9pPr lvl="8" rtl="0" algn="r">
              <a:buNone/>
              <a:defRPr b="1" sz="24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 u="sng">
                <a:solidFill>
                  <a:schemeClr val="hlink"/>
                </a:solidFill>
                <a:hlinkClick r:id="rId2"/>
              </a:rPr>
              <a:t>uni1.de/amos</a:t>
            </a:r>
            <a:r>
              <a:rPr b="0" lang="en" sz="1000"/>
              <a:t> </a:t>
            </a:r>
            <a:endParaRPr b="0" sz="100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0" lIns="27430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9" name="Google Shape;29;p6"/>
          <p:cNvSpPr/>
          <p:nvPr/>
        </p:nvSpPr>
        <p:spPr>
          <a:xfrm>
            <a:off x="0" y="685800"/>
            <a:ext cx="9144000" cy="91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7315202" y="4229100"/>
            <a:ext cx="1828800" cy="9144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buNone/>
              <a:defRPr b="1" sz="2400">
                <a:solidFill>
                  <a:schemeClr val="dk2"/>
                </a:solidFill>
              </a:defRPr>
            </a:lvl1pPr>
            <a:lvl2pPr lvl="1" rtl="0" algn="r">
              <a:buNone/>
              <a:defRPr b="1" sz="2400">
                <a:solidFill>
                  <a:schemeClr val="dk2"/>
                </a:solidFill>
              </a:defRPr>
            </a:lvl2pPr>
            <a:lvl3pPr lvl="2" rtl="0" algn="r">
              <a:buNone/>
              <a:defRPr b="1" sz="2400">
                <a:solidFill>
                  <a:schemeClr val="dk2"/>
                </a:solidFill>
              </a:defRPr>
            </a:lvl3pPr>
            <a:lvl4pPr lvl="3" rtl="0" algn="r">
              <a:buNone/>
              <a:defRPr b="1" sz="2400">
                <a:solidFill>
                  <a:schemeClr val="dk2"/>
                </a:solidFill>
              </a:defRPr>
            </a:lvl4pPr>
            <a:lvl5pPr lvl="4" rtl="0" algn="r">
              <a:buNone/>
              <a:defRPr b="1" sz="2400">
                <a:solidFill>
                  <a:schemeClr val="dk2"/>
                </a:solidFill>
              </a:defRPr>
            </a:lvl5pPr>
            <a:lvl6pPr lvl="5" rtl="0" algn="r">
              <a:buNone/>
              <a:defRPr b="1" sz="2400">
                <a:solidFill>
                  <a:schemeClr val="dk2"/>
                </a:solidFill>
              </a:defRPr>
            </a:lvl6pPr>
            <a:lvl7pPr lvl="6" rtl="0" algn="r">
              <a:buNone/>
              <a:defRPr b="1" sz="2400">
                <a:solidFill>
                  <a:schemeClr val="dk2"/>
                </a:solidFill>
              </a:defRPr>
            </a:lvl7pPr>
            <a:lvl8pPr lvl="7" rtl="0" algn="r">
              <a:buNone/>
              <a:defRPr b="1" sz="2400">
                <a:solidFill>
                  <a:schemeClr val="dk2"/>
                </a:solidFill>
              </a:defRPr>
            </a:lvl8pPr>
            <a:lvl9pPr lvl="8" rtl="0" algn="r">
              <a:buNone/>
              <a:defRPr b="1" sz="24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 u="sng">
                <a:solidFill>
                  <a:schemeClr val="hlink"/>
                </a:solidFill>
                <a:hlinkClick r:id="rId2"/>
              </a:rPr>
              <a:t>uni1.de/amos</a:t>
            </a:r>
            <a:r>
              <a:rPr b="0" lang="en" sz="1000"/>
              <a:t> </a:t>
            </a:r>
            <a:endParaRPr b="0" sz="100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hyperlink" Target="http://uni1.de/amos" TargetMode="Externa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27430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7315202" y="4229100"/>
            <a:ext cx="18288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buNone/>
              <a:defRPr b="1" sz="2400">
                <a:solidFill>
                  <a:schemeClr val="dk2"/>
                </a:solidFill>
              </a:defRPr>
            </a:lvl1pPr>
            <a:lvl2pPr lvl="1" rtl="0" algn="r">
              <a:buNone/>
              <a:defRPr b="1" sz="2400">
                <a:solidFill>
                  <a:schemeClr val="dk2"/>
                </a:solidFill>
              </a:defRPr>
            </a:lvl2pPr>
            <a:lvl3pPr lvl="2" rtl="0" algn="r">
              <a:buNone/>
              <a:defRPr b="1" sz="2400">
                <a:solidFill>
                  <a:schemeClr val="dk2"/>
                </a:solidFill>
              </a:defRPr>
            </a:lvl3pPr>
            <a:lvl4pPr lvl="3" rtl="0" algn="r">
              <a:buNone/>
              <a:defRPr b="1" sz="2400">
                <a:solidFill>
                  <a:schemeClr val="dk2"/>
                </a:solidFill>
              </a:defRPr>
            </a:lvl4pPr>
            <a:lvl5pPr lvl="4" rtl="0" algn="r">
              <a:buNone/>
              <a:defRPr b="1" sz="2400">
                <a:solidFill>
                  <a:schemeClr val="dk2"/>
                </a:solidFill>
              </a:defRPr>
            </a:lvl5pPr>
            <a:lvl6pPr lvl="5" rtl="0" algn="r">
              <a:buNone/>
              <a:defRPr b="1" sz="2400">
                <a:solidFill>
                  <a:schemeClr val="dk2"/>
                </a:solidFill>
              </a:defRPr>
            </a:lvl6pPr>
            <a:lvl7pPr lvl="6" rtl="0" algn="r">
              <a:buNone/>
              <a:defRPr b="1" sz="2400">
                <a:solidFill>
                  <a:schemeClr val="dk2"/>
                </a:solidFill>
              </a:defRPr>
            </a:lvl7pPr>
            <a:lvl8pPr lvl="7" rtl="0" algn="r">
              <a:buNone/>
              <a:defRPr b="1" sz="2400">
                <a:solidFill>
                  <a:schemeClr val="dk2"/>
                </a:solidFill>
              </a:defRPr>
            </a:lvl8pPr>
            <a:lvl9pPr lvl="8" rtl="0" algn="r">
              <a:buNone/>
              <a:defRPr b="1" sz="24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 u="sng">
                <a:solidFill>
                  <a:schemeClr val="hlink"/>
                </a:solidFill>
                <a:hlinkClick r:id="rId1"/>
              </a:rPr>
              <a:t>uni1.de/amos</a:t>
            </a:r>
            <a:r>
              <a:rPr b="0" lang="en" sz="1000"/>
              <a:t> </a:t>
            </a:r>
            <a:endParaRPr b="0" sz="10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://creativecommons.org/licenses/by/4.0/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://uni1.de/amos" TargetMode="External"/><Relationship Id="rId4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://uni1.de/amos" TargetMode="External"/><Relationship Id="rId4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://uni1.de/amos" TargetMode="External"/><Relationship Id="rId4" Type="http://schemas.openxmlformats.org/officeDocument/2006/relationships/image" Target="../media/image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://uni1.de/amos" TargetMode="External"/><Relationship Id="rId4" Type="http://schemas.openxmlformats.org/officeDocument/2006/relationships/hyperlink" Target="https://youtu.be/r0op8e0LuoU" TargetMode="External"/><Relationship Id="rId5" Type="http://schemas.openxmlformats.org/officeDocument/2006/relationships/hyperlink" Target="http://www.youtube.com/watch?v=r0op8e0LuoU" TargetMode="External"/><Relationship Id="rId6" Type="http://schemas.openxmlformats.org/officeDocument/2006/relationships/image" Target="../media/image9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://uni1.de/amos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://uni1.de/amos" TargetMode="External"/><Relationship Id="rId4" Type="http://schemas.openxmlformats.org/officeDocument/2006/relationships/image" Target="../media/image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://uni1.de/amos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://uni1.de/amos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hyperlink" Target="http://uni1.de/amos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://uni1.de/amos" TargetMode="External"/><Relationship Id="rId4" Type="http://schemas.openxmlformats.org/officeDocument/2006/relationships/hyperlink" Target="https://agilemanifesto.org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://uni1.de/amos" TargetMode="External"/><Relationship Id="rId4" Type="http://schemas.openxmlformats.org/officeDocument/2006/relationships/image" Target="../media/image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://uni1.de/amos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://uni1.de/amos" TargetMode="External"/><Relationship Id="rId4" Type="http://schemas.openxmlformats.org/officeDocument/2006/relationships/image" Target="../media/image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://uni1.de/amos" TargetMode="External"/><Relationship Id="rId4" Type="http://schemas.openxmlformats.org/officeDocument/2006/relationships/image" Target="../media/image1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://uni1.de/amos" TargetMode="Externa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://uni1.de/amos" TargetMode="Externa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://uni1.de/amos" TargetMode="External"/><Relationship Id="rId4" Type="http://schemas.openxmlformats.org/officeDocument/2006/relationships/image" Target="../media/image1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://uni1.de/amos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hyperlink" Target="http://uni1.de/amos" TargetMode="Externa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://uni1.de/amos" TargetMode="External"/><Relationship Id="rId4" Type="http://schemas.openxmlformats.org/officeDocument/2006/relationships/image" Target="../media/image1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hyperlink" Target="http://uni1.de/amos" TargetMode="Externa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hyperlink" Target="http://uni1.de/amos" TargetMode="Externa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hyperlink" Target="http://uni1.de/amos" TargetMode="Externa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hyperlink" Target="http://uni1.de/amos" TargetMode="Externa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5.xml"/><Relationship Id="rId3" Type="http://schemas.openxmlformats.org/officeDocument/2006/relationships/hyperlink" Target="http://uni1.de/amos" TargetMode="External"/><Relationship Id="rId4" Type="http://schemas.openxmlformats.org/officeDocument/2006/relationships/image" Target="../media/image18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6.xml"/><Relationship Id="rId3" Type="http://schemas.openxmlformats.org/officeDocument/2006/relationships/hyperlink" Target="http://uni1.de/amos" TargetMode="External"/><Relationship Id="rId4" Type="http://schemas.openxmlformats.org/officeDocument/2006/relationships/image" Target="../media/image19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hyperlink" Target="http://uni1.de/amos" TargetMode="External"/><Relationship Id="rId4" Type="http://schemas.openxmlformats.org/officeDocument/2006/relationships/image" Target="../media/image13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hyperlink" Target="http://uni1.de/amos" TargetMode="Externa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hyperlink" Target="http://uni1.de/amos" TargetMode="External"/><Relationship Id="rId4" Type="http://schemas.openxmlformats.org/officeDocument/2006/relationships/image" Target="../media/image1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hyperlink" Target="http://uni1.de/amos" TargetMode="Externa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hyperlink" Target="http://uni1.de/amos" TargetMode="Externa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hyperlink" Target="http://uni1.de/amos" TargetMode="Externa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hyperlink" Target="http://uni1.de/amos" TargetMode="External"/><Relationship Id="rId4" Type="http://schemas.openxmlformats.org/officeDocument/2006/relationships/image" Target="../media/image15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hyperlink" Target="http://uni1.de/amos" TargetMode="Externa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hyperlink" Target="mailto:dirk.riehle@fau.de" TargetMode="External"/><Relationship Id="rId4" Type="http://schemas.openxmlformats.org/officeDocument/2006/relationships/hyperlink" Target="https://oss.cs.fau.de" TargetMode="External"/><Relationship Id="rId5" Type="http://schemas.openxmlformats.org/officeDocument/2006/relationships/hyperlink" Target="mailto:dirk@riehle.org" TargetMode="External"/><Relationship Id="rId6" Type="http://schemas.openxmlformats.org/officeDocument/2006/relationships/hyperlink" Target="https://dirkriehle.com" TargetMode="External"/><Relationship Id="rId7" Type="http://schemas.openxmlformats.org/officeDocument/2006/relationships/hyperlink" Target="https://twitter.com/dirkriehle" TargetMode="Externa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hyperlink" Target="http://uni1.de/amos" TargetMode="External"/><Relationship Id="rId4" Type="http://schemas.openxmlformats.org/officeDocument/2006/relationships/hyperlink" Target="http://creativecommons.org/licenses/by/4.0/" TargetMode="Externa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hyperlink" Target="http://uni1.de/amos" TargetMode="External"/><Relationship Id="rId4" Type="http://schemas.openxmlformats.org/officeDocument/2006/relationships/hyperlink" Target="http://www.youtube.com/watch?v=D7rbiLNf-JI" TargetMode="External"/><Relationship Id="rId5" Type="http://schemas.openxmlformats.org/officeDocument/2006/relationships/image" Target="../media/image16.jpg"/><Relationship Id="rId6" Type="http://schemas.openxmlformats.org/officeDocument/2006/relationships/hyperlink" Target="https://www.youtube.com/watch?v=D7rbiLNf-JI" TargetMode="Externa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hyperlink" Target="http://uni1.de/amos" TargetMode="External"/><Relationship Id="rId4" Type="http://schemas.openxmlformats.org/officeDocument/2006/relationships/hyperlink" Target="http://www.youtube.com/watch?v=_n065KE00J0" TargetMode="External"/><Relationship Id="rId5" Type="http://schemas.openxmlformats.org/officeDocument/2006/relationships/image" Target="../media/image17.jpg"/><Relationship Id="rId6" Type="http://schemas.openxmlformats.org/officeDocument/2006/relationships/hyperlink" Target="https://youtu.be/_n065KE00J0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hyperlink" Target="http://uni1.de/amos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hyperlink" Target="http://uni1.de/amos" TargetMode="External"/><Relationship Id="rId4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hyperlink" Target="http://uni1.de/amos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hyperlink" Target="http://uni1.de/amos" TargetMode="External"/><Relationship Id="rId4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hyperlink" Target="http://uni1.de/amos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ctrTitle"/>
          </p:nvPr>
        </p:nvSpPr>
        <p:spPr>
          <a:xfrm>
            <a:off x="0" y="0"/>
            <a:ext cx="9144000" cy="2388900"/>
          </a:xfrm>
          <a:prstGeom prst="rect">
            <a:avLst/>
          </a:prstGeom>
        </p:spPr>
        <p:txBody>
          <a:bodyPr anchorCtr="0" anchor="b" bIns="274300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Agile Processes</a:t>
            </a:r>
            <a:endParaRPr/>
          </a:p>
        </p:txBody>
      </p:sp>
      <p:sp>
        <p:nvSpPr>
          <p:cNvPr id="37" name="Google Shape;37;p8"/>
          <p:cNvSpPr txBox="1"/>
          <p:nvPr>
            <p:ph idx="1" type="subTitle"/>
          </p:nvPr>
        </p:nvSpPr>
        <p:spPr>
          <a:xfrm>
            <a:off x="0" y="2569475"/>
            <a:ext cx="9144000" cy="2574000"/>
          </a:xfrm>
          <a:prstGeom prst="rect">
            <a:avLst/>
          </a:prstGeom>
        </p:spPr>
        <p:txBody>
          <a:bodyPr anchorCtr="0" anchor="t" bIns="91425" lIns="91425" spcFirstLastPara="1" rIns="91425" wrap="square" tIns="2743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Dirk Riehle, Univ. Erlangen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AMOS B03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Licensed under </a:t>
            </a:r>
            <a:r>
              <a:rPr lang="en" sz="1800" u="sng">
                <a:solidFill>
                  <a:schemeClr val="hlink"/>
                </a:solidFill>
                <a:hlinkClick r:id="rId3"/>
              </a:rPr>
              <a:t>CC BY 4.0 International</a:t>
            </a:r>
            <a:endParaRPr sz="18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7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 Software Product Life-Cycle</a:t>
            </a:r>
            <a:endParaRPr/>
          </a:p>
        </p:txBody>
      </p:sp>
      <p:sp>
        <p:nvSpPr>
          <p:cNvPr id="97" name="Google Shape;97;p17"/>
          <p:cNvSpPr txBox="1"/>
          <p:nvPr>
            <p:ph idx="12" type="sldNum"/>
          </p:nvPr>
        </p:nvSpPr>
        <p:spPr>
          <a:xfrm>
            <a:off x="7315202" y="4229100"/>
            <a:ext cx="1828800" cy="91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 u="sng">
                <a:solidFill>
                  <a:schemeClr val="hlink"/>
                </a:solidFill>
                <a:hlinkClick r:id="rId3"/>
              </a:rPr>
              <a:t>uni1.de/amos</a:t>
            </a:r>
            <a:r>
              <a:rPr b="0" lang="en" sz="1000"/>
              <a:t> </a:t>
            </a:r>
            <a:endParaRPr b="0" sz="1000"/>
          </a:p>
        </p:txBody>
      </p:sp>
      <p:pic>
        <p:nvPicPr>
          <p:cNvPr id="98" name="Google Shape;9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4320" y="914400"/>
            <a:ext cx="8595360" cy="35028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Magic Triangle (“Pick Two”)</a:t>
            </a:r>
            <a:endParaRPr/>
          </a:p>
        </p:txBody>
      </p:sp>
      <p:sp>
        <p:nvSpPr>
          <p:cNvPr id="104" name="Google Shape;104;p18"/>
          <p:cNvSpPr txBox="1"/>
          <p:nvPr>
            <p:ph idx="12" type="sldNum"/>
          </p:nvPr>
        </p:nvSpPr>
        <p:spPr>
          <a:xfrm>
            <a:off x="7315202" y="4229100"/>
            <a:ext cx="1828800" cy="91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 u="sng">
                <a:solidFill>
                  <a:schemeClr val="hlink"/>
                </a:solidFill>
                <a:hlinkClick r:id="rId3"/>
              </a:rPr>
              <a:t>uni1.de/amos</a:t>
            </a:r>
            <a:r>
              <a:rPr b="0" lang="en" sz="1000"/>
              <a:t> </a:t>
            </a:r>
            <a:endParaRPr b="0" sz="1000"/>
          </a:p>
        </p:txBody>
      </p:sp>
      <p:pic>
        <p:nvPicPr>
          <p:cNvPr id="105" name="Google Shape;10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4320" y="914400"/>
            <a:ext cx="8595360" cy="35028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9"/>
          <p:cNvSpPr txBox="1"/>
          <p:nvPr>
            <p:ph type="title"/>
          </p:nvPr>
        </p:nvSpPr>
        <p:spPr>
          <a:xfrm>
            <a:off x="0" y="-7"/>
            <a:ext cx="9144000" cy="2386500"/>
          </a:xfrm>
          <a:prstGeom prst="rect">
            <a:avLst/>
          </a:prstGeom>
        </p:spPr>
        <p:txBody>
          <a:bodyPr anchorCtr="0" anchor="b" bIns="274300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 Plan-Driven Development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0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 Plan-Driven Development</a:t>
            </a:r>
            <a:endParaRPr/>
          </a:p>
        </p:txBody>
      </p:sp>
      <p:sp>
        <p:nvSpPr>
          <p:cNvPr id="116" name="Google Shape;116;p20"/>
          <p:cNvSpPr txBox="1"/>
          <p:nvPr>
            <p:ph idx="12" type="sldNum"/>
          </p:nvPr>
        </p:nvSpPr>
        <p:spPr>
          <a:xfrm>
            <a:off x="7315202" y="4229100"/>
            <a:ext cx="1828800" cy="91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 u="sng">
                <a:solidFill>
                  <a:schemeClr val="hlink"/>
                </a:solidFill>
                <a:hlinkClick r:id="rId3"/>
              </a:rPr>
              <a:t>uni1.de/amos</a:t>
            </a:r>
            <a:r>
              <a:rPr b="0" lang="en" sz="1000"/>
              <a:t> </a:t>
            </a:r>
            <a:endParaRPr b="0" sz="1000"/>
          </a:p>
        </p:txBody>
      </p:sp>
      <p:pic>
        <p:nvPicPr>
          <p:cNvPr id="117" name="Google Shape;11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4320" y="914400"/>
            <a:ext cx="8595360" cy="35028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1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Video From “The Pentagon Wars” [1]</a:t>
            </a:r>
            <a:endParaRPr/>
          </a:p>
        </p:txBody>
      </p:sp>
      <p:sp>
        <p:nvSpPr>
          <p:cNvPr id="123" name="Google Shape;123;p21"/>
          <p:cNvSpPr txBox="1"/>
          <p:nvPr>
            <p:ph idx="12" type="sldNum"/>
          </p:nvPr>
        </p:nvSpPr>
        <p:spPr>
          <a:xfrm>
            <a:off x="7315202" y="4229100"/>
            <a:ext cx="1828800" cy="91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 u="sng">
                <a:solidFill>
                  <a:schemeClr val="hlink"/>
                </a:solidFill>
                <a:hlinkClick r:id="rId3"/>
              </a:rPr>
              <a:t>uni1.de/amos</a:t>
            </a:r>
            <a:r>
              <a:rPr b="0" lang="en" sz="1000"/>
              <a:t> </a:t>
            </a:r>
            <a:endParaRPr b="0" sz="1000"/>
          </a:p>
        </p:txBody>
      </p:sp>
      <p:sp>
        <p:nvSpPr>
          <p:cNvPr id="124" name="Google Shape;124;p21"/>
          <p:cNvSpPr txBox="1"/>
          <p:nvPr/>
        </p:nvSpPr>
        <p:spPr>
          <a:xfrm>
            <a:off x="0" y="4233672"/>
            <a:ext cx="73152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[1] See </a:t>
            </a:r>
            <a:r>
              <a:rPr lang="en" u="sng">
                <a:solidFill>
                  <a:schemeClr val="hlink"/>
                </a:solidFill>
                <a:hlinkClick r:id="rId4"/>
              </a:rPr>
              <a:t>https://youtu.be/r0op8e0LuoU</a:t>
            </a:r>
            <a:r>
              <a:rPr lang="en"/>
              <a:t> </a:t>
            </a:r>
            <a:endParaRPr/>
          </a:p>
        </p:txBody>
      </p:sp>
      <p:pic>
        <p:nvPicPr>
          <p:cNvPr descr="A (Hollywood) exercise in project management, mostly about feature creep, but also suitable for product management teaching." id="125" name="Google Shape;125;p21" title="The New Bradley Design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32688" y="914400"/>
            <a:ext cx="6478622" cy="365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2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Video Lessons</a:t>
            </a:r>
            <a:endParaRPr/>
          </a:p>
        </p:txBody>
      </p:sp>
      <p:sp>
        <p:nvSpPr>
          <p:cNvPr id="131" name="Google Shape;131;p22"/>
          <p:cNvSpPr txBox="1"/>
          <p:nvPr>
            <p:ph idx="12" type="sldNum"/>
          </p:nvPr>
        </p:nvSpPr>
        <p:spPr>
          <a:xfrm>
            <a:off x="7315202" y="4229100"/>
            <a:ext cx="1828800" cy="91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 u="sng">
                <a:solidFill>
                  <a:schemeClr val="hlink"/>
                </a:solidFill>
                <a:hlinkClick r:id="rId3"/>
              </a:rPr>
              <a:t>uni1.de/amos</a:t>
            </a:r>
            <a:r>
              <a:rPr b="0" lang="en" sz="1000"/>
              <a:t> </a:t>
            </a:r>
            <a:endParaRPr b="0" sz="1000"/>
          </a:p>
        </p:txBody>
      </p:sp>
      <p:sp>
        <p:nvSpPr>
          <p:cNvPr id="132" name="Google Shape;132;p22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Stakeholders problems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Multiple stakeholders with conflicting interests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Meddling stakeholders intervening into the process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Requirement problems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Inconsistent requirements (poor quality assurance)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Changing requirements (wandering focus, long project)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Feature creep (from troop carrier to tank)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Product problems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Cost explosion due to lack of focus, rework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Unclear market and wandering purpose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3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Waterfall Model [1]</a:t>
            </a:r>
            <a:endParaRPr/>
          </a:p>
        </p:txBody>
      </p:sp>
      <p:sp>
        <p:nvSpPr>
          <p:cNvPr id="138" name="Google Shape;138;p23"/>
          <p:cNvSpPr txBox="1"/>
          <p:nvPr>
            <p:ph idx="12" type="sldNum"/>
          </p:nvPr>
        </p:nvSpPr>
        <p:spPr>
          <a:xfrm>
            <a:off x="7315202" y="4229100"/>
            <a:ext cx="1828800" cy="91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 u="sng">
                <a:solidFill>
                  <a:schemeClr val="hlink"/>
                </a:solidFill>
                <a:hlinkClick r:id="rId3"/>
              </a:rPr>
              <a:t>uni1.de/amos</a:t>
            </a:r>
            <a:r>
              <a:rPr b="0" lang="en" sz="1000"/>
              <a:t> </a:t>
            </a:r>
            <a:endParaRPr b="0" sz="1000"/>
          </a:p>
        </p:txBody>
      </p:sp>
      <p:pic>
        <p:nvPicPr>
          <p:cNvPr id="139" name="Google Shape;139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75725" y="914400"/>
            <a:ext cx="5792542" cy="3657601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3"/>
          <p:cNvSpPr txBox="1"/>
          <p:nvPr/>
        </p:nvSpPr>
        <p:spPr>
          <a:xfrm>
            <a:off x="0" y="4233672"/>
            <a:ext cx="73152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[1] </a:t>
            </a:r>
            <a:r>
              <a:rPr lang="en"/>
              <a:t>Royce, W. W. (1970). Managing the development of large software systems. Proceedings of IEEE WESCON. Los Angeles, 328-388.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4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Main Lesson From Plan-Driven Development</a:t>
            </a:r>
            <a:endParaRPr/>
          </a:p>
        </p:txBody>
      </p:sp>
      <p:sp>
        <p:nvSpPr>
          <p:cNvPr id="146" name="Google Shape;146;p24"/>
          <p:cNvSpPr txBox="1"/>
          <p:nvPr>
            <p:ph idx="1" type="body"/>
          </p:nvPr>
        </p:nvSpPr>
        <p:spPr>
          <a:xfrm>
            <a:off x="274320" y="914400"/>
            <a:ext cx="8595300" cy="365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3200">
                <a:solidFill>
                  <a:schemeClr val="accent2"/>
                </a:solidFill>
              </a:rPr>
              <a:t>Phases ≠ Activities</a:t>
            </a:r>
            <a:endParaRPr b="1" sz="3200">
              <a:solidFill>
                <a:schemeClr val="accent2"/>
              </a:solidFill>
            </a:endParaRPr>
          </a:p>
        </p:txBody>
      </p:sp>
      <p:sp>
        <p:nvSpPr>
          <p:cNvPr id="147" name="Google Shape;147;p24"/>
          <p:cNvSpPr txBox="1"/>
          <p:nvPr>
            <p:ph idx="12" type="sldNum"/>
          </p:nvPr>
        </p:nvSpPr>
        <p:spPr>
          <a:xfrm>
            <a:off x="7315202" y="4229100"/>
            <a:ext cx="1828800" cy="91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 u="sng">
                <a:solidFill>
                  <a:schemeClr val="hlink"/>
                </a:solidFill>
                <a:hlinkClick r:id="rId3"/>
              </a:rPr>
              <a:t>uni1.de/amos</a:t>
            </a:r>
            <a:r>
              <a:rPr b="0" lang="en" sz="1000"/>
              <a:t> </a:t>
            </a:r>
            <a:endParaRPr b="0" sz="10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5"/>
          <p:cNvSpPr txBox="1"/>
          <p:nvPr>
            <p:ph type="title"/>
          </p:nvPr>
        </p:nvSpPr>
        <p:spPr>
          <a:xfrm>
            <a:off x="0" y="-7"/>
            <a:ext cx="9144000" cy="2386500"/>
          </a:xfrm>
          <a:prstGeom prst="rect">
            <a:avLst/>
          </a:prstGeom>
        </p:spPr>
        <p:txBody>
          <a:bodyPr anchorCtr="0" anchor="b" bIns="274300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 Agile Methods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6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Agile Methods</a:t>
            </a:r>
            <a:endParaRPr/>
          </a:p>
        </p:txBody>
      </p:sp>
      <p:sp>
        <p:nvSpPr>
          <p:cNvPr id="158" name="Google Shape;158;p26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Agile</a:t>
            </a:r>
            <a:r>
              <a:rPr lang="en"/>
              <a:t> methods are a category of software development methodologies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Defined in opposition to plan-driven development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Driven by consultants as a significant business opportunity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The key idea of agile methods is to have a fast feedback loop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Steer, don’t plan and blindly execute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Codified as the agile manifesto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Examples agile methodologies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Scrum, XP, the Crystal Methods, Feature Driven Development</a:t>
            </a:r>
            <a:endParaRPr/>
          </a:p>
        </p:txBody>
      </p:sp>
      <p:sp>
        <p:nvSpPr>
          <p:cNvPr id="159" name="Google Shape;159;p26"/>
          <p:cNvSpPr txBox="1"/>
          <p:nvPr>
            <p:ph idx="12" type="sldNum"/>
          </p:nvPr>
        </p:nvSpPr>
        <p:spPr>
          <a:xfrm>
            <a:off x="7315202" y="4229100"/>
            <a:ext cx="1828800" cy="91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 u="sng">
                <a:solidFill>
                  <a:schemeClr val="hlink"/>
                </a:solidFill>
                <a:hlinkClick r:id="rId3"/>
              </a:rPr>
              <a:t>uni1.de/amos</a:t>
            </a:r>
            <a:r>
              <a:rPr b="0" lang="en" sz="1000"/>
              <a:t> </a:t>
            </a:r>
            <a:endParaRPr b="0" sz="10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Reminder About Common Mistakes</a:t>
            </a:r>
            <a:endParaRPr/>
          </a:p>
        </p:txBody>
      </p:sp>
      <p:sp>
        <p:nvSpPr>
          <p:cNvPr id="43" name="Google Shape;43;p9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Please sign-off your commits and declare your co-authors, if any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During sprint review, please show and tell, not just tell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Don’t forget your sprint preparation meeting</a:t>
            </a:r>
            <a:endParaRPr/>
          </a:p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7315202" y="4229100"/>
            <a:ext cx="1828800" cy="91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 u="sng">
                <a:solidFill>
                  <a:schemeClr val="hlink"/>
                </a:solidFill>
                <a:hlinkClick r:id="rId3"/>
              </a:rPr>
              <a:t>uni1.de/amos</a:t>
            </a:r>
            <a:r>
              <a:rPr b="0" lang="en" sz="1000"/>
              <a:t> </a:t>
            </a:r>
            <a:endParaRPr b="0" sz="10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7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Principles of the Agile Manifesto [1]</a:t>
            </a:r>
            <a:endParaRPr/>
          </a:p>
        </p:txBody>
      </p:sp>
      <p:sp>
        <p:nvSpPr>
          <p:cNvPr id="165" name="Google Shape;165;p27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Individuals and interactions</a:t>
            </a:r>
            <a:endParaRPr b="1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Over processes and tools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Working software</a:t>
            </a:r>
            <a:endParaRPr b="1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Over comprehensive documentation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Customer collaboration</a:t>
            </a:r>
            <a:endParaRPr b="1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Over contract negotiation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Responding to change</a:t>
            </a:r>
            <a:endParaRPr b="1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Over following a plan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27"/>
          <p:cNvSpPr txBox="1"/>
          <p:nvPr>
            <p:ph idx="12" type="sldNum"/>
          </p:nvPr>
        </p:nvSpPr>
        <p:spPr>
          <a:xfrm>
            <a:off x="7315202" y="4229100"/>
            <a:ext cx="1828800" cy="91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 u="sng">
                <a:solidFill>
                  <a:schemeClr val="hlink"/>
                </a:solidFill>
                <a:hlinkClick r:id="rId3"/>
              </a:rPr>
              <a:t>uni1.de/amos</a:t>
            </a:r>
            <a:r>
              <a:rPr b="0" lang="en" sz="1000"/>
              <a:t> </a:t>
            </a:r>
            <a:endParaRPr b="0" sz="1000"/>
          </a:p>
        </p:txBody>
      </p:sp>
      <p:sp>
        <p:nvSpPr>
          <p:cNvPr id="167" name="Google Shape;167;p27"/>
          <p:cNvSpPr txBox="1"/>
          <p:nvPr/>
        </p:nvSpPr>
        <p:spPr>
          <a:xfrm>
            <a:off x="0" y="4233672"/>
            <a:ext cx="73152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[1] See </a:t>
            </a:r>
            <a:r>
              <a:rPr lang="en" u="sng">
                <a:solidFill>
                  <a:schemeClr val="hlink"/>
                </a:solidFill>
                <a:hlinkClick r:id="rId4"/>
              </a:rPr>
              <a:t>https://agilemanifesto.org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8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Agile Development Process</a:t>
            </a:r>
            <a:endParaRPr/>
          </a:p>
        </p:txBody>
      </p:sp>
      <p:sp>
        <p:nvSpPr>
          <p:cNvPr id="173" name="Google Shape;173;p28"/>
          <p:cNvSpPr txBox="1"/>
          <p:nvPr>
            <p:ph idx="1" type="body"/>
          </p:nvPr>
        </p:nvSpPr>
        <p:spPr>
          <a:xfrm>
            <a:off x="274325" y="914400"/>
            <a:ext cx="8595300" cy="1371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Succession of equal-length iterations (“time-boxes”, “sprints”)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Intervention points are during planning and review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User feedback only available during review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28"/>
          <p:cNvSpPr txBox="1"/>
          <p:nvPr>
            <p:ph idx="12" type="sldNum"/>
          </p:nvPr>
        </p:nvSpPr>
        <p:spPr>
          <a:xfrm>
            <a:off x="7315202" y="4229100"/>
            <a:ext cx="1828800" cy="91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 u="sng">
                <a:solidFill>
                  <a:schemeClr val="hlink"/>
                </a:solidFill>
                <a:hlinkClick r:id="rId3"/>
              </a:rPr>
              <a:t>uni1.de/amos</a:t>
            </a:r>
            <a:r>
              <a:rPr b="0" lang="en" sz="1000"/>
              <a:t> </a:t>
            </a:r>
            <a:endParaRPr b="0" sz="1000"/>
          </a:p>
        </p:txBody>
      </p:sp>
      <p:sp>
        <p:nvSpPr>
          <p:cNvPr id="175" name="Google Shape;175;p28"/>
          <p:cNvSpPr txBox="1"/>
          <p:nvPr/>
        </p:nvSpPr>
        <p:spPr>
          <a:xfrm>
            <a:off x="0" y="4242816"/>
            <a:ext cx="73152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 = Planning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 = E</a:t>
            </a:r>
            <a:r>
              <a:rPr lang="en"/>
              <a:t>xecution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3R = Review, release, and retrospective</a:t>
            </a:r>
            <a:endParaRPr/>
          </a:p>
        </p:txBody>
      </p:sp>
      <p:pic>
        <p:nvPicPr>
          <p:cNvPr id="176" name="Google Shape;176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4320" y="2103120"/>
            <a:ext cx="8595359" cy="1757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9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Benefits of Fast Feedback Loops</a:t>
            </a:r>
            <a:endParaRPr/>
          </a:p>
        </p:txBody>
      </p:sp>
      <p:sp>
        <p:nvSpPr>
          <p:cNvPr id="182" name="Google Shape;182;p29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Short iterations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Short iterations lead to focus on high-value features first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Established well-worn rhythm is sustainable, avoids burnout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Partial functionality is better than none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User feedback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User feedback helps steer project or product to meet user needs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Feedback loop ensures that problems surface early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Feedback helps recognize and realize new innovative features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29"/>
          <p:cNvSpPr txBox="1"/>
          <p:nvPr>
            <p:ph idx="12" type="sldNum"/>
          </p:nvPr>
        </p:nvSpPr>
        <p:spPr>
          <a:xfrm>
            <a:off x="7315202" y="4229100"/>
            <a:ext cx="1828800" cy="91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 u="sng">
                <a:solidFill>
                  <a:schemeClr val="hlink"/>
                </a:solidFill>
                <a:hlinkClick r:id="rId3"/>
              </a:rPr>
              <a:t>uni1.de/amos</a:t>
            </a:r>
            <a:r>
              <a:rPr b="0" lang="en" sz="1000"/>
              <a:t> </a:t>
            </a:r>
            <a:endParaRPr b="0" sz="10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0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Plan-Driven vs. Agile Processes </a:t>
            </a:r>
            <a:endParaRPr/>
          </a:p>
        </p:txBody>
      </p:sp>
      <p:sp>
        <p:nvSpPr>
          <p:cNvPr id="189" name="Google Shape;189;p30"/>
          <p:cNvSpPr txBox="1"/>
          <p:nvPr>
            <p:ph idx="12" type="sldNum"/>
          </p:nvPr>
        </p:nvSpPr>
        <p:spPr>
          <a:xfrm>
            <a:off x="7315202" y="4229100"/>
            <a:ext cx="1828800" cy="91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 u="sng">
                <a:solidFill>
                  <a:schemeClr val="hlink"/>
                </a:solidFill>
                <a:hlinkClick r:id="rId3"/>
              </a:rPr>
              <a:t>uni1.de/amos</a:t>
            </a:r>
            <a:r>
              <a:rPr b="0" lang="en" sz="1000"/>
              <a:t> </a:t>
            </a:r>
            <a:endParaRPr b="0" sz="1000"/>
          </a:p>
        </p:txBody>
      </p:sp>
      <p:pic>
        <p:nvPicPr>
          <p:cNvPr id="190" name="Google Shape;190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4320" y="914400"/>
            <a:ext cx="8595360" cy="35028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1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Plan-Driven vs. Agile Work Rhythms</a:t>
            </a:r>
            <a:endParaRPr/>
          </a:p>
        </p:txBody>
      </p:sp>
      <p:sp>
        <p:nvSpPr>
          <p:cNvPr id="196" name="Google Shape;196;p31"/>
          <p:cNvSpPr txBox="1"/>
          <p:nvPr>
            <p:ph idx="12" type="sldNum"/>
          </p:nvPr>
        </p:nvSpPr>
        <p:spPr>
          <a:xfrm>
            <a:off x="7315202" y="4229100"/>
            <a:ext cx="1828800" cy="91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 u="sng">
                <a:solidFill>
                  <a:schemeClr val="hlink"/>
                </a:solidFill>
                <a:hlinkClick r:id="rId3"/>
              </a:rPr>
              <a:t>uni1.de/amos</a:t>
            </a:r>
            <a:r>
              <a:rPr b="0" lang="en" sz="1000"/>
              <a:t> </a:t>
            </a:r>
            <a:endParaRPr b="0" sz="1000"/>
          </a:p>
        </p:txBody>
      </p:sp>
      <p:pic>
        <p:nvPicPr>
          <p:cNvPr id="197" name="Google Shape;197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4320" y="914400"/>
            <a:ext cx="8595360" cy="35028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2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 Agile Methods Lead to Cowboy Coding?</a:t>
            </a:r>
            <a:endParaRPr/>
          </a:p>
        </p:txBody>
      </p:sp>
      <p:sp>
        <p:nvSpPr>
          <p:cNvPr id="203" name="Google Shape;203;p32"/>
          <p:cNvSpPr txBox="1"/>
          <p:nvPr>
            <p:ph idx="1" type="body"/>
          </p:nvPr>
        </p:nvSpPr>
        <p:spPr>
          <a:xfrm>
            <a:off x="274320" y="914400"/>
            <a:ext cx="8595300" cy="365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3200">
                <a:solidFill>
                  <a:schemeClr val="accent2"/>
                </a:solidFill>
              </a:rPr>
              <a:t>Agile methods are high discipline</a:t>
            </a:r>
            <a:endParaRPr b="1" sz="3200">
              <a:solidFill>
                <a:schemeClr val="accent2"/>
              </a:solidFill>
            </a:endParaRPr>
          </a:p>
        </p:txBody>
      </p:sp>
      <p:sp>
        <p:nvSpPr>
          <p:cNvPr id="204" name="Google Shape;204;p32"/>
          <p:cNvSpPr txBox="1"/>
          <p:nvPr>
            <p:ph idx="12" type="sldNum"/>
          </p:nvPr>
        </p:nvSpPr>
        <p:spPr>
          <a:xfrm>
            <a:off x="7315202" y="4229100"/>
            <a:ext cx="1828800" cy="91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 u="sng">
                <a:solidFill>
                  <a:schemeClr val="hlink"/>
                </a:solidFill>
                <a:hlinkClick r:id="rId3"/>
              </a:rPr>
              <a:t>uni1.de/amos</a:t>
            </a:r>
            <a:r>
              <a:rPr b="0" lang="en" sz="1000"/>
              <a:t> </a:t>
            </a:r>
            <a:endParaRPr b="0" sz="10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3"/>
          <p:cNvSpPr txBox="1"/>
          <p:nvPr>
            <p:ph type="title"/>
          </p:nvPr>
        </p:nvSpPr>
        <p:spPr>
          <a:xfrm>
            <a:off x="0" y="-7"/>
            <a:ext cx="9144000" cy="2386500"/>
          </a:xfrm>
          <a:prstGeom prst="rect">
            <a:avLst/>
          </a:prstGeom>
        </p:spPr>
        <p:txBody>
          <a:bodyPr anchorCtr="0" anchor="b" bIns="274300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4. Scrum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4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Scrum [1]</a:t>
            </a:r>
            <a:endParaRPr/>
          </a:p>
        </p:txBody>
      </p:sp>
      <p:sp>
        <p:nvSpPr>
          <p:cNvPr id="215" name="Google Shape;215;p34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Scrum is an agile method (framework) invented around 1993, 1995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Has a </a:t>
            </a:r>
            <a:r>
              <a:rPr lang="en"/>
              <a:t>minimal</a:t>
            </a:r>
            <a:r>
              <a:rPr lang="en"/>
              <a:t> (agile) process model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Is applicable to any domain, not just software development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34"/>
          <p:cNvSpPr txBox="1"/>
          <p:nvPr>
            <p:ph idx="12" type="sldNum"/>
          </p:nvPr>
        </p:nvSpPr>
        <p:spPr>
          <a:xfrm>
            <a:off x="7315202" y="4229100"/>
            <a:ext cx="1828800" cy="91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 u="sng">
                <a:solidFill>
                  <a:schemeClr val="hlink"/>
                </a:solidFill>
                <a:hlinkClick r:id="rId3"/>
              </a:rPr>
              <a:t>uni1.de/amos</a:t>
            </a:r>
            <a:r>
              <a:rPr b="0" lang="en" sz="1000"/>
              <a:t> </a:t>
            </a:r>
            <a:endParaRPr b="0" sz="1000"/>
          </a:p>
        </p:txBody>
      </p:sp>
      <p:sp>
        <p:nvSpPr>
          <p:cNvPr id="217" name="Google Shape;217;p34"/>
          <p:cNvSpPr txBox="1"/>
          <p:nvPr/>
        </p:nvSpPr>
        <p:spPr>
          <a:xfrm>
            <a:off x="0" y="4233672"/>
            <a:ext cx="73152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[1] </a:t>
            </a:r>
            <a:r>
              <a:rPr lang="en"/>
              <a:t>Schwaber, K., &amp; Sutherland, J. (2020). The scrum guide. Web-published.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5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Scrum Roles / Scrum Team [1]</a:t>
            </a:r>
            <a:endParaRPr/>
          </a:p>
        </p:txBody>
      </p:sp>
      <p:sp>
        <p:nvSpPr>
          <p:cNvPr id="223" name="Google Shape;223;p35"/>
          <p:cNvSpPr txBox="1"/>
          <p:nvPr>
            <p:ph idx="12" type="sldNum"/>
          </p:nvPr>
        </p:nvSpPr>
        <p:spPr>
          <a:xfrm>
            <a:off x="7315202" y="4229100"/>
            <a:ext cx="1828800" cy="91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 u="sng">
                <a:solidFill>
                  <a:schemeClr val="hlink"/>
                </a:solidFill>
                <a:hlinkClick r:id="rId3"/>
              </a:rPr>
              <a:t>uni1.de/amos</a:t>
            </a:r>
            <a:r>
              <a:rPr b="0" lang="en" sz="1000"/>
              <a:t> </a:t>
            </a:r>
            <a:endParaRPr b="0" sz="1000"/>
          </a:p>
        </p:txBody>
      </p:sp>
      <p:pic>
        <p:nvPicPr>
          <p:cNvPr id="224" name="Google Shape;224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4320" y="914400"/>
            <a:ext cx="8595360" cy="3502840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35"/>
          <p:cNvSpPr txBox="1"/>
          <p:nvPr/>
        </p:nvSpPr>
        <p:spPr>
          <a:xfrm>
            <a:off x="0" y="4233672"/>
            <a:ext cx="73152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[1] The Scrum team is one Scrum Master, one product owner, software developers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6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Committed roles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Product owner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Software developer(s)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Scrum Master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Involved roles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Customer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Sponsor / funder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Regulators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…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36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Committed vs. Involved Roles</a:t>
            </a:r>
            <a:endParaRPr/>
          </a:p>
        </p:txBody>
      </p:sp>
      <p:sp>
        <p:nvSpPr>
          <p:cNvPr id="232" name="Google Shape;232;p36"/>
          <p:cNvSpPr txBox="1"/>
          <p:nvPr>
            <p:ph idx="12" type="sldNum"/>
          </p:nvPr>
        </p:nvSpPr>
        <p:spPr>
          <a:xfrm>
            <a:off x="7315202" y="4229100"/>
            <a:ext cx="1828800" cy="91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 u="sng">
                <a:solidFill>
                  <a:schemeClr val="hlink"/>
                </a:solidFill>
                <a:hlinkClick r:id="rId3"/>
              </a:rPr>
              <a:t>uni1.de/amos</a:t>
            </a:r>
            <a:r>
              <a:rPr b="0" lang="en" sz="1000"/>
              <a:t> </a:t>
            </a:r>
            <a:endParaRPr b="0" sz="10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50" name="Google Shape;50;p10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Software development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Plan-driven development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Agile methods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Scrum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Build process review</a:t>
            </a:r>
            <a:endParaRPr/>
          </a:p>
        </p:txBody>
      </p:sp>
      <p:sp>
        <p:nvSpPr>
          <p:cNvPr id="51" name="Google Shape;51;p10"/>
          <p:cNvSpPr txBox="1"/>
          <p:nvPr>
            <p:ph idx="12" type="sldNum"/>
          </p:nvPr>
        </p:nvSpPr>
        <p:spPr>
          <a:xfrm>
            <a:off x="7315202" y="4229100"/>
            <a:ext cx="1828800" cy="91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 u="sng">
                <a:solidFill>
                  <a:schemeClr val="hlink"/>
                </a:solidFill>
                <a:hlinkClick r:id="rId3"/>
              </a:rPr>
              <a:t>uni1.de/amos</a:t>
            </a:r>
            <a:r>
              <a:rPr b="0" lang="en" sz="1000"/>
              <a:t> </a:t>
            </a:r>
            <a:endParaRPr b="0" sz="10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7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Mapping Roles to Posts</a:t>
            </a:r>
            <a:endParaRPr/>
          </a:p>
        </p:txBody>
      </p:sp>
      <p:sp>
        <p:nvSpPr>
          <p:cNvPr id="238" name="Google Shape;238;p37"/>
          <p:cNvSpPr txBox="1"/>
          <p:nvPr>
            <p:ph idx="12" type="sldNum"/>
          </p:nvPr>
        </p:nvSpPr>
        <p:spPr>
          <a:xfrm>
            <a:off x="7315202" y="4229100"/>
            <a:ext cx="1828800" cy="91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 u="sng">
                <a:solidFill>
                  <a:schemeClr val="hlink"/>
                </a:solidFill>
                <a:hlinkClick r:id="rId3"/>
              </a:rPr>
              <a:t>uni1.de/amos</a:t>
            </a:r>
            <a:r>
              <a:rPr b="0" lang="en" sz="1000"/>
              <a:t> </a:t>
            </a:r>
            <a:endParaRPr b="0" sz="1000"/>
          </a:p>
        </p:txBody>
      </p:sp>
      <p:pic>
        <p:nvPicPr>
          <p:cNvPr id="239" name="Google Shape;239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4320" y="914400"/>
            <a:ext cx="8595360" cy="35028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8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Roles / Posts Correspondence</a:t>
            </a:r>
            <a:endParaRPr/>
          </a:p>
        </p:txBody>
      </p:sp>
      <p:sp>
        <p:nvSpPr>
          <p:cNvPr id="245" name="Google Shape;245;p38"/>
          <p:cNvSpPr txBox="1"/>
          <p:nvPr>
            <p:ph idx="12" type="sldNum"/>
          </p:nvPr>
        </p:nvSpPr>
        <p:spPr>
          <a:xfrm>
            <a:off x="7315202" y="4229100"/>
            <a:ext cx="1828800" cy="91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 u="sng">
                <a:solidFill>
                  <a:schemeClr val="hlink"/>
                </a:solidFill>
                <a:hlinkClick r:id="rId3"/>
              </a:rPr>
              <a:t>uni1.de/amos</a:t>
            </a:r>
            <a:r>
              <a:rPr b="0" lang="en" sz="1000"/>
              <a:t> </a:t>
            </a:r>
            <a:endParaRPr b="0" sz="1000"/>
          </a:p>
        </p:txBody>
      </p:sp>
      <p:graphicFrame>
        <p:nvGraphicFramePr>
          <p:cNvPr id="246" name="Google Shape;246;p38"/>
          <p:cNvGraphicFramePr/>
          <p:nvPr/>
        </p:nvGraphicFramePr>
        <p:xfrm>
          <a:off x="274320" y="914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{24977BDA-C545-4337-AC3F-83DC08E318E5}</a:tableStyleId>
              </a:tblPr>
              <a:tblGrid>
                <a:gridCol w="2865125"/>
                <a:gridCol w="2865125"/>
                <a:gridCol w="2865125"/>
              </a:tblGrid>
              <a:tr h="822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lt1"/>
                          </a:solidFill>
                        </a:rPr>
                        <a:t>Scrum</a:t>
                      </a:r>
                      <a:endParaRPr b="1" sz="1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lt1"/>
                          </a:solidFill>
                        </a:rPr>
                        <a:t>Custom projects</a:t>
                      </a:r>
                      <a:endParaRPr b="1" sz="1800"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lt1"/>
                          </a:solidFill>
                        </a:rPr>
                        <a:t>(consulting firms)</a:t>
                      </a:r>
                      <a:endParaRPr b="1" sz="1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lt1"/>
                          </a:solidFill>
                        </a:rPr>
                        <a:t>Product development</a:t>
                      </a:r>
                      <a:endParaRPr b="1" sz="1800"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lt1"/>
                          </a:solidFill>
                        </a:rPr>
                        <a:t>(vendors)</a:t>
                      </a:r>
                      <a:endParaRPr b="1" sz="1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</a:tr>
              <a:tr h="82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Product owner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Project manager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Product manager</a:t>
                      </a:r>
                      <a:br>
                        <a:rPr lang="en">
                          <a:solidFill>
                            <a:schemeClr val="dk1"/>
                          </a:solidFill>
                        </a:rPr>
                      </a:br>
                      <a:r>
                        <a:rPr lang="en">
                          <a:solidFill>
                            <a:schemeClr val="dk1"/>
                          </a:solidFill>
                        </a:rPr>
                        <a:t>Engineering manager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82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Software developer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Project manager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Software developer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Software developer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Engineering manager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Quality assurer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  <a:tr h="82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Scrum Master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Project manager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Engineering manager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9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Terms (The Scrum Terminology Mess)</a:t>
            </a:r>
            <a:endParaRPr/>
          </a:p>
        </p:txBody>
      </p:sp>
      <p:sp>
        <p:nvSpPr>
          <p:cNvPr id="252" name="Google Shape;252;p39"/>
          <p:cNvSpPr txBox="1"/>
          <p:nvPr>
            <p:ph idx="12" type="sldNum"/>
          </p:nvPr>
        </p:nvSpPr>
        <p:spPr>
          <a:xfrm>
            <a:off x="7315202" y="4229100"/>
            <a:ext cx="1828800" cy="91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 u="sng">
                <a:solidFill>
                  <a:schemeClr val="hlink"/>
                </a:solidFill>
                <a:hlinkClick r:id="rId3"/>
              </a:rPr>
              <a:t>uni1.de/amos</a:t>
            </a:r>
            <a:r>
              <a:rPr b="0" lang="en" sz="1000"/>
              <a:t> </a:t>
            </a:r>
            <a:endParaRPr b="0" sz="1000"/>
          </a:p>
        </p:txBody>
      </p:sp>
      <p:graphicFrame>
        <p:nvGraphicFramePr>
          <p:cNvPr id="253" name="Google Shape;253;p39"/>
          <p:cNvGraphicFramePr/>
          <p:nvPr/>
        </p:nvGraphicFramePr>
        <p:xfrm>
          <a:off x="274320" y="914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{24977BDA-C545-4337-AC3F-83DC08E318E5}</a:tableStyleId>
              </a:tblPr>
              <a:tblGrid>
                <a:gridCol w="2865125"/>
                <a:gridCol w="2865125"/>
                <a:gridCol w="2865125"/>
              </a:tblGrid>
              <a:tr h="822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lt1"/>
                          </a:solidFill>
                        </a:rPr>
                        <a:t>Scrum</a:t>
                      </a:r>
                      <a:endParaRPr b="1" sz="1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lt1"/>
                          </a:solidFill>
                        </a:rPr>
                        <a:t>Custom projects</a:t>
                      </a:r>
                      <a:endParaRPr b="1" sz="1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lt1"/>
                          </a:solidFill>
                        </a:rPr>
                        <a:t>Product development</a:t>
                      </a:r>
                      <a:endParaRPr b="1" sz="1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</a:tr>
              <a:tr h="82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Product owner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Business analyst, 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Requirements engineer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Product manager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2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Product goal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Project mission [1]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Product vision [1]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  <a:tr h="82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Product backlog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Requirements specification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Product requirements document (PRD)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54" name="Google Shape;254;p39"/>
          <p:cNvSpPr txBox="1"/>
          <p:nvPr/>
        </p:nvSpPr>
        <p:spPr>
          <a:xfrm>
            <a:off x="0" y="4233672"/>
            <a:ext cx="73152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[1] This resolution is specific to AMOS, though the terms are generally known and used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0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Scrum Scope / Time Horizons</a:t>
            </a:r>
            <a:endParaRPr/>
          </a:p>
        </p:txBody>
      </p:sp>
      <p:sp>
        <p:nvSpPr>
          <p:cNvPr id="260" name="Google Shape;260;p40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Scrum proper covers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Day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Sprint (weeks)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Arguably implied by Scrum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Releases (months)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Project/product (years)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Further evolutions e.g. SAFe cover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Product life-cycle (years)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Portfolio</a:t>
            </a:r>
            <a:endParaRPr/>
          </a:p>
        </p:txBody>
      </p:sp>
      <p:sp>
        <p:nvSpPr>
          <p:cNvPr id="261" name="Google Shape;261;p40"/>
          <p:cNvSpPr txBox="1"/>
          <p:nvPr>
            <p:ph idx="12" type="sldNum"/>
          </p:nvPr>
        </p:nvSpPr>
        <p:spPr>
          <a:xfrm>
            <a:off x="7315202" y="4229100"/>
            <a:ext cx="1828800" cy="91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 u="sng">
                <a:solidFill>
                  <a:schemeClr val="hlink"/>
                </a:solidFill>
                <a:hlinkClick r:id="rId3"/>
              </a:rPr>
              <a:t>uni1.de/amos</a:t>
            </a:r>
            <a:r>
              <a:rPr b="0" lang="en" sz="1000"/>
              <a:t> </a:t>
            </a:r>
            <a:endParaRPr b="0" sz="10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1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</a:t>
            </a:r>
            <a:r>
              <a:rPr b="1" lang="en"/>
              <a:t>daily scrum</a:t>
            </a:r>
            <a:r>
              <a:rPr lang="en"/>
              <a:t> is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 daily status meeting to sync on problems and upcoming work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To be kept as short as possible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Committed parties are mandatory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Only committed parties may speak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Everyone else is optional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Discussions are not allowed, but 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Can be had one-on-one after the meeting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Scrum Master will follow-up on problems</a:t>
            </a:r>
            <a:endParaRPr/>
          </a:p>
        </p:txBody>
      </p:sp>
      <p:sp>
        <p:nvSpPr>
          <p:cNvPr id="267" name="Google Shape;267;p41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Daily Scrum (a.k.a. Daily Standup)</a:t>
            </a:r>
            <a:endParaRPr/>
          </a:p>
        </p:txBody>
      </p:sp>
      <p:sp>
        <p:nvSpPr>
          <p:cNvPr id="268" name="Google Shape;268;p41"/>
          <p:cNvSpPr txBox="1"/>
          <p:nvPr>
            <p:ph idx="12" type="sldNum"/>
          </p:nvPr>
        </p:nvSpPr>
        <p:spPr>
          <a:xfrm>
            <a:off x="7315202" y="4229100"/>
            <a:ext cx="1828800" cy="91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 u="sng">
                <a:solidFill>
                  <a:schemeClr val="hlink"/>
                </a:solidFill>
                <a:hlinkClick r:id="rId3"/>
              </a:rPr>
              <a:t>uni1.de/amos</a:t>
            </a:r>
            <a:r>
              <a:rPr b="0" lang="en" sz="1000"/>
              <a:t> </a:t>
            </a:r>
            <a:endParaRPr b="0" sz="10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2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Daily Scrum</a:t>
            </a:r>
            <a:endParaRPr/>
          </a:p>
        </p:txBody>
      </p:sp>
      <p:sp>
        <p:nvSpPr>
          <p:cNvPr id="274" name="Google Shape;274;p42"/>
          <p:cNvSpPr txBox="1"/>
          <p:nvPr>
            <p:ph idx="12" type="sldNum"/>
          </p:nvPr>
        </p:nvSpPr>
        <p:spPr>
          <a:xfrm>
            <a:off x="7315202" y="4229100"/>
            <a:ext cx="1828800" cy="91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 u="sng">
                <a:solidFill>
                  <a:schemeClr val="hlink"/>
                </a:solidFill>
                <a:hlinkClick r:id="rId3"/>
              </a:rPr>
              <a:t>uni1.de/amos</a:t>
            </a:r>
            <a:r>
              <a:rPr b="0" lang="en" sz="1000"/>
              <a:t> </a:t>
            </a:r>
            <a:endParaRPr b="0" sz="1000"/>
          </a:p>
        </p:txBody>
      </p:sp>
      <p:pic>
        <p:nvPicPr>
          <p:cNvPr id="275" name="Google Shape;275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17495" y="914400"/>
            <a:ext cx="6509002" cy="3657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3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Daily Plank</a:t>
            </a:r>
            <a:endParaRPr/>
          </a:p>
        </p:txBody>
      </p:sp>
      <p:sp>
        <p:nvSpPr>
          <p:cNvPr id="281" name="Google Shape;281;p43"/>
          <p:cNvSpPr txBox="1"/>
          <p:nvPr>
            <p:ph idx="12" type="sldNum"/>
          </p:nvPr>
        </p:nvSpPr>
        <p:spPr>
          <a:xfrm>
            <a:off x="7315202" y="4229100"/>
            <a:ext cx="1828800" cy="91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 u="sng">
                <a:solidFill>
                  <a:schemeClr val="hlink"/>
                </a:solidFill>
                <a:hlinkClick r:id="rId3"/>
              </a:rPr>
              <a:t>uni1.de/amos</a:t>
            </a:r>
            <a:r>
              <a:rPr b="0" lang="en" sz="1000"/>
              <a:t> </a:t>
            </a:r>
            <a:endParaRPr b="0" sz="1000"/>
          </a:p>
        </p:txBody>
      </p:sp>
      <p:pic>
        <p:nvPicPr>
          <p:cNvPr id="282" name="Google Shape;282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17500" y="914400"/>
            <a:ext cx="6509002" cy="3657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4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Scrum Sprint</a:t>
            </a:r>
            <a:endParaRPr/>
          </a:p>
        </p:txBody>
      </p:sp>
      <p:sp>
        <p:nvSpPr>
          <p:cNvPr id="288" name="Google Shape;288;p44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sprint is Scrum’s iteration; it is an equal-length time-box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It is a highly structured process with defined feedback points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44"/>
          <p:cNvSpPr txBox="1"/>
          <p:nvPr>
            <p:ph idx="12" type="sldNum"/>
          </p:nvPr>
        </p:nvSpPr>
        <p:spPr>
          <a:xfrm>
            <a:off x="7315202" y="4229100"/>
            <a:ext cx="1828800" cy="91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 u="sng">
                <a:solidFill>
                  <a:schemeClr val="hlink"/>
                </a:solidFill>
                <a:hlinkClick r:id="rId3"/>
              </a:rPr>
              <a:t>uni1.de/amos</a:t>
            </a:r>
            <a:r>
              <a:rPr b="0" lang="en" sz="1000"/>
              <a:t> </a:t>
            </a:r>
            <a:endParaRPr b="0" sz="1000"/>
          </a:p>
        </p:txBody>
      </p:sp>
      <p:pic>
        <p:nvPicPr>
          <p:cNvPr id="290" name="Google Shape;290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4320" y="2103120"/>
            <a:ext cx="8595359" cy="1757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5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Increment of Value</a:t>
            </a:r>
            <a:endParaRPr/>
          </a:p>
        </p:txBody>
      </p:sp>
      <p:sp>
        <p:nvSpPr>
          <p:cNvPr id="296" name="Google Shape;296;p45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 increment of value is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Some added value to current or new artifacts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Increments of value are mainly provided by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Sprints (via sprint release)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Basically, anything that has a definition of done</a:t>
            </a:r>
            <a:endParaRPr/>
          </a:p>
        </p:txBody>
      </p:sp>
      <p:sp>
        <p:nvSpPr>
          <p:cNvPr id="297" name="Google Shape;297;p45"/>
          <p:cNvSpPr txBox="1"/>
          <p:nvPr>
            <p:ph idx="12" type="sldNum"/>
          </p:nvPr>
        </p:nvSpPr>
        <p:spPr>
          <a:xfrm>
            <a:off x="7315202" y="4229100"/>
            <a:ext cx="1828800" cy="91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 u="sng">
                <a:solidFill>
                  <a:schemeClr val="hlink"/>
                </a:solidFill>
                <a:hlinkClick r:id="rId3"/>
              </a:rPr>
              <a:t>uni1.de/amos</a:t>
            </a:r>
            <a:r>
              <a:rPr b="0" lang="en" sz="1000"/>
              <a:t> </a:t>
            </a:r>
            <a:endParaRPr b="0" sz="100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6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Sprint Structure</a:t>
            </a:r>
            <a:endParaRPr/>
          </a:p>
        </p:txBody>
      </p:sp>
      <p:sp>
        <p:nvSpPr>
          <p:cNvPr id="303" name="Google Shape;303;p46"/>
          <p:cNvSpPr txBox="1"/>
          <p:nvPr>
            <p:ph idx="12" type="sldNum"/>
          </p:nvPr>
        </p:nvSpPr>
        <p:spPr>
          <a:xfrm>
            <a:off x="7315202" y="4229100"/>
            <a:ext cx="1828800" cy="91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 u="sng">
                <a:solidFill>
                  <a:schemeClr val="hlink"/>
                </a:solidFill>
                <a:hlinkClick r:id="rId3"/>
              </a:rPr>
              <a:t>uni1.de/amos</a:t>
            </a:r>
            <a:r>
              <a:rPr b="0" lang="en" sz="1000"/>
              <a:t> </a:t>
            </a:r>
            <a:endParaRPr b="0" sz="1000"/>
          </a:p>
        </p:txBody>
      </p:sp>
      <p:pic>
        <p:nvPicPr>
          <p:cNvPr id="304" name="Google Shape;304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4320" y="914400"/>
            <a:ext cx="8595360" cy="35028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 txBox="1"/>
          <p:nvPr>
            <p:ph type="title"/>
          </p:nvPr>
        </p:nvSpPr>
        <p:spPr>
          <a:xfrm>
            <a:off x="0" y="-7"/>
            <a:ext cx="9144000" cy="2386500"/>
          </a:xfrm>
          <a:prstGeom prst="rect">
            <a:avLst/>
          </a:prstGeom>
        </p:spPr>
        <p:txBody>
          <a:bodyPr anchorCtr="0" anchor="b" bIns="274300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 Software Development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7"/>
          <p:cNvSpPr txBox="1"/>
          <p:nvPr/>
        </p:nvSpPr>
        <p:spPr>
          <a:xfrm rot="5400000">
            <a:off x="3383220" y="-1571875"/>
            <a:ext cx="2377500" cy="8595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</a:rPr>
              <a:t>The AMOS</a:t>
            </a:r>
            <a:endParaRPr b="1" sz="18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</a:rPr>
              <a:t>team meeting</a:t>
            </a:r>
            <a:endParaRPr b="1" sz="1800">
              <a:solidFill>
                <a:schemeClr val="dk1"/>
              </a:solidFill>
            </a:endParaRPr>
          </a:p>
        </p:txBody>
      </p:sp>
      <p:sp>
        <p:nvSpPr>
          <p:cNvPr id="310" name="Google Shape;310;p47"/>
          <p:cNvSpPr txBox="1"/>
          <p:nvPr>
            <p:ph idx="1" type="body"/>
          </p:nvPr>
        </p:nvSpPr>
        <p:spPr>
          <a:xfrm>
            <a:off x="457200" y="914400"/>
            <a:ext cx="84126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en"/>
              <a:t>Next sprint preparation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Product owner and senior developer groom the product backlog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AutoNum type="arabicPeriod"/>
            </a:pPr>
            <a:r>
              <a:rPr b="1" lang="en"/>
              <a:t>Sprint review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Team reviews this sprint’s results, signs off on them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en"/>
              <a:t>Sprint release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Team decides on sprint release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en"/>
              <a:t>Sprint retrospective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Team reviews process, commits to improvements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en"/>
              <a:t>Sprint planning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Team discusses upcoming work, </a:t>
            </a:r>
            <a:r>
              <a:rPr lang="en"/>
              <a:t>commits to it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AutoNum type="arabicPeriod"/>
            </a:pPr>
            <a:r>
              <a:rPr b="1" lang="en"/>
              <a:t>Daily Scrum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Team members update each other on work progress</a:t>
            </a:r>
            <a:endParaRPr/>
          </a:p>
        </p:txBody>
      </p:sp>
      <p:sp>
        <p:nvSpPr>
          <p:cNvPr id="311" name="Google Shape;311;p47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Sprint Meetings</a:t>
            </a:r>
            <a:endParaRPr/>
          </a:p>
        </p:txBody>
      </p:sp>
      <p:sp>
        <p:nvSpPr>
          <p:cNvPr id="312" name="Google Shape;312;p47"/>
          <p:cNvSpPr txBox="1"/>
          <p:nvPr>
            <p:ph idx="12" type="sldNum"/>
          </p:nvPr>
        </p:nvSpPr>
        <p:spPr>
          <a:xfrm>
            <a:off x="7315202" y="4229100"/>
            <a:ext cx="1828800" cy="91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 u="sng">
                <a:solidFill>
                  <a:schemeClr val="hlink"/>
                </a:solidFill>
                <a:hlinkClick r:id="rId3"/>
              </a:rPr>
              <a:t>uni1.de/amos</a:t>
            </a:r>
            <a:r>
              <a:rPr b="0" lang="en" sz="1000"/>
              <a:t> </a:t>
            </a:r>
            <a:endParaRPr b="0" sz="100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8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Sprint Workstreams</a:t>
            </a:r>
            <a:endParaRPr/>
          </a:p>
        </p:txBody>
      </p:sp>
      <p:sp>
        <p:nvSpPr>
          <p:cNvPr id="318" name="Google Shape;318;p48"/>
          <p:cNvSpPr txBox="1"/>
          <p:nvPr>
            <p:ph idx="12" type="sldNum"/>
          </p:nvPr>
        </p:nvSpPr>
        <p:spPr>
          <a:xfrm>
            <a:off x="7315202" y="4229100"/>
            <a:ext cx="1828800" cy="91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 u="sng">
                <a:solidFill>
                  <a:schemeClr val="hlink"/>
                </a:solidFill>
                <a:hlinkClick r:id="rId3"/>
              </a:rPr>
              <a:t>uni1.de/amos</a:t>
            </a:r>
            <a:r>
              <a:rPr b="0" lang="en" sz="1000"/>
              <a:t> </a:t>
            </a:r>
            <a:endParaRPr b="0" sz="1000"/>
          </a:p>
        </p:txBody>
      </p:sp>
      <p:sp>
        <p:nvSpPr>
          <p:cNvPr id="319" name="Google Shape;319;p48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</a:t>
            </a:r>
            <a:r>
              <a:rPr lang="en"/>
              <a:t>roduct management; the product owner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Builds and grooms the product backlog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Answers questions to developers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Software development; software developers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Break down backlog items into tasks, self-organize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Design and implement sprint backlog items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Process improvement; the Scrum Master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Observes problems and opportunities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Facilitates impediments resolution and improvements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9"/>
          <p:cNvSpPr txBox="1"/>
          <p:nvPr>
            <p:ph type="title"/>
          </p:nvPr>
        </p:nvSpPr>
        <p:spPr>
          <a:xfrm>
            <a:off x="0" y="-7"/>
            <a:ext cx="9144000" cy="2386500"/>
          </a:xfrm>
          <a:prstGeom prst="rect">
            <a:avLst/>
          </a:prstGeom>
        </p:spPr>
        <p:txBody>
          <a:bodyPr anchorCtr="0" anchor="b" bIns="274300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5. Build Process Review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50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Milestone: Build Process Review</a:t>
            </a:r>
            <a:endParaRPr/>
          </a:p>
        </p:txBody>
      </p:sp>
      <p:sp>
        <p:nvSpPr>
          <p:cNvPr id="330" name="Google Shape;330;p50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expect you to demo a working build and run process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One command to trigger and perform a full build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One command to start the software for demoing purposes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All of this independently of a particular person’s machine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 will call arbitrarily on people to show this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Feel free to coordinate with and learn from other teams</a:t>
            </a:r>
            <a:endParaRPr/>
          </a:p>
        </p:txBody>
      </p:sp>
      <p:sp>
        <p:nvSpPr>
          <p:cNvPr id="331" name="Google Shape;331;p50"/>
          <p:cNvSpPr txBox="1"/>
          <p:nvPr>
            <p:ph idx="12" type="sldNum"/>
          </p:nvPr>
        </p:nvSpPr>
        <p:spPr>
          <a:xfrm>
            <a:off x="7315202" y="4229100"/>
            <a:ext cx="1828800" cy="91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 u="sng">
                <a:solidFill>
                  <a:schemeClr val="hlink"/>
                </a:solidFill>
                <a:hlinkClick r:id="rId3"/>
              </a:rPr>
              <a:t>uni1.de/amos</a:t>
            </a:r>
            <a:r>
              <a:rPr b="0" lang="en" sz="1000"/>
              <a:t> </a:t>
            </a:r>
            <a:endParaRPr b="0" sz="100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51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Discuss Build Input, Pipeline, and Artifacts</a:t>
            </a:r>
            <a:endParaRPr/>
          </a:p>
        </p:txBody>
      </p:sp>
      <p:sp>
        <p:nvSpPr>
          <p:cNvPr id="337" name="Google Shape;337;p51"/>
          <p:cNvSpPr txBox="1"/>
          <p:nvPr>
            <p:ph idx="12" type="sldNum"/>
          </p:nvPr>
        </p:nvSpPr>
        <p:spPr>
          <a:xfrm>
            <a:off x="7315202" y="4229100"/>
            <a:ext cx="1828800" cy="91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 u="sng">
                <a:solidFill>
                  <a:schemeClr val="hlink"/>
                </a:solidFill>
                <a:hlinkClick r:id="rId3"/>
              </a:rPr>
              <a:t>uni1.de/amos</a:t>
            </a:r>
            <a:r>
              <a:rPr b="0" lang="en" sz="1000"/>
              <a:t> </a:t>
            </a:r>
            <a:endParaRPr b="0" sz="1000"/>
          </a:p>
        </p:txBody>
      </p:sp>
      <p:pic>
        <p:nvPicPr>
          <p:cNvPr id="338" name="Google Shape;338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4320" y="914400"/>
            <a:ext cx="8595360" cy="35028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52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</a:t>
            </a:r>
            <a:endParaRPr/>
          </a:p>
        </p:txBody>
      </p:sp>
      <p:sp>
        <p:nvSpPr>
          <p:cNvPr id="344" name="Google Shape;344;p52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Software development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Plan-driven development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Agile methods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Scrum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Build process review</a:t>
            </a:r>
            <a:endParaRPr/>
          </a:p>
        </p:txBody>
      </p:sp>
      <p:sp>
        <p:nvSpPr>
          <p:cNvPr id="345" name="Google Shape;345;p52"/>
          <p:cNvSpPr txBox="1"/>
          <p:nvPr>
            <p:ph idx="12" type="sldNum"/>
          </p:nvPr>
        </p:nvSpPr>
        <p:spPr>
          <a:xfrm>
            <a:off x="7315202" y="4229100"/>
            <a:ext cx="1828800" cy="91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 u="sng">
                <a:solidFill>
                  <a:schemeClr val="hlink"/>
                </a:solidFill>
                <a:hlinkClick r:id="rId3"/>
              </a:rPr>
              <a:t>uni1.de/amos</a:t>
            </a:r>
            <a:r>
              <a:rPr b="0" lang="en" sz="1000"/>
              <a:t> </a:t>
            </a:r>
            <a:endParaRPr b="0" sz="100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53"/>
          <p:cNvSpPr txBox="1"/>
          <p:nvPr>
            <p:ph type="ctrTitle"/>
          </p:nvPr>
        </p:nvSpPr>
        <p:spPr>
          <a:xfrm>
            <a:off x="0" y="0"/>
            <a:ext cx="9144000" cy="2388900"/>
          </a:xfrm>
          <a:prstGeom prst="rect">
            <a:avLst/>
          </a:prstGeom>
        </p:spPr>
        <p:txBody>
          <a:bodyPr anchorCtr="0" anchor="b" bIns="274300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 Any questions?</a:t>
            </a:r>
            <a:endParaRPr/>
          </a:p>
        </p:txBody>
      </p:sp>
      <p:sp>
        <p:nvSpPr>
          <p:cNvPr id="351" name="Google Shape;351;p53"/>
          <p:cNvSpPr txBox="1"/>
          <p:nvPr>
            <p:ph idx="1" type="subTitle"/>
          </p:nvPr>
        </p:nvSpPr>
        <p:spPr>
          <a:xfrm>
            <a:off x="0" y="2569475"/>
            <a:ext cx="9144000" cy="2574000"/>
          </a:xfrm>
          <a:prstGeom prst="rect">
            <a:avLst/>
          </a:prstGeom>
        </p:spPr>
        <p:txBody>
          <a:bodyPr anchorCtr="0" anchor="t" bIns="91425" lIns="91425" spcFirstLastPara="1" rIns="91425" wrap="square" tIns="274300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dirk.riehle@fau.de</a:t>
            </a:r>
            <a:r>
              <a:rPr lang="en"/>
              <a:t> </a:t>
            </a:r>
            <a:r>
              <a:rPr lang="en" sz="2400"/>
              <a:t>–</a:t>
            </a:r>
            <a:r>
              <a:rPr lang="en"/>
              <a:t> </a:t>
            </a:r>
            <a:r>
              <a:rPr lang="en" u="sng">
                <a:solidFill>
                  <a:schemeClr val="hlink"/>
                </a:solidFill>
                <a:hlinkClick r:id="rId4"/>
              </a:rPr>
              <a:t>https://oss.cs.fau.de</a:t>
            </a:r>
            <a:endParaRPr/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u="sng">
                <a:solidFill>
                  <a:schemeClr val="hlink"/>
                </a:solidFill>
                <a:hlinkClick r:id="rId5"/>
              </a:rPr>
              <a:t>dirk@riehle.org</a:t>
            </a:r>
            <a:r>
              <a:rPr lang="en" sz="2400"/>
              <a:t> – </a:t>
            </a:r>
            <a:r>
              <a:rPr lang="en" sz="2400" u="sng">
                <a:solidFill>
                  <a:schemeClr val="hlink"/>
                </a:solidFill>
                <a:hlinkClick r:id="rId6"/>
              </a:rPr>
              <a:t>https://dirkriehle.com</a:t>
            </a:r>
            <a:r>
              <a:rPr lang="en" sz="2400"/>
              <a:t> – </a:t>
            </a:r>
            <a:r>
              <a:rPr lang="en" sz="2400" u="sng">
                <a:solidFill>
                  <a:schemeClr val="hlink"/>
                </a:solidFill>
                <a:hlinkClick r:id="rId7"/>
              </a:rPr>
              <a:t>@dirkriehle</a:t>
            </a:r>
            <a:endParaRPr sz="240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54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Legal Notices</a:t>
            </a:r>
            <a:endParaRPr/>
          </a:p>
        </p:txBody>
      </p:sp>
      <p:sp>
        <p:nvSpPr>
          <p:cNvPr id="357" name="Google Shape;357;p54"/>
          <p:cNvSpPr txBox="1"/>
          <p:nvPr>
            <p:ph idx="12" type="sldNum"/>
          </p:nvPr>
        </p:nvSpPr>
        <p:spPr>
          <a:xfrm>
            <a:off x="7315202" y="4229100"/>
            <a:ext cx="1828800" cy="91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uni1.de/amos</a:t>
            </a:r>
            <a:r>
              <a:rPr b="0" lang="en" sz="900"/>
              <a:t> </a:t>
            </a:r>
            <a:endParaRPr b="0" sz="900"/>
          </a:p>
        </p:txBody>
      </p:sp>
      <p:sp>
        <p:nvSpPr>
          <p:cNvPr id="358" name="Google Shape;358;p54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License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Licensed under the </a:t>
            </a:r>
            <a:r>
              <a:rPr lang="en" u="sng">
                <a:solidFill>
                  <a:schemeClr val="hlink"/>
                </a:solidFill>
                <a:hlinkClick r:id="rId4"/>
              </a:rPr>
              <a:t>CC BY 4.0 International</a:t>
            </a:r>
            <a:r>
              <a:rPr lang="en"/>
              <a:t> license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Copyright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© Copyright 2009, 2024 Dirk Riehle, some rights reserved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55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Megawoosh! [1]</a:t>
            </a:r>
            <a:endParaRPr/>
          </a:p>
        </p:txBody>
      </p:sp>
      <p:sp>
        <p:nvSpPr>
          <p:cNvPr id="364" name="Google Shape;364;p55"/>
          <p:cNvSpPr txBox="1"/>
          <p:nvPr>
            <p:ph idx="12" type="sldNum"/>
          </p:nvPr>
        </p:nvSpPr>
        <p:spPr>
          <a:xfrm>
            <a:off x="7315202" y="4229100"/>
            <a:ext cx="1828800" cy="91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 u="sng">
                <a:solidFill>
                  <a:schemeClr val="hlink"/>
                </a:solidFill>
                <a:hlinkClick r:id="rId3"/>
              </a:rPr>
              <a:t>uni1.de/amos</a:t>
            </a:r>
            <a:r>
              <a:rPr b="0" lang="en" sz="1000"/>
              <a:t> </a:t>
            </a:r>
            <a:endParaRPr b="0" sz="1000"/>
          </a:p>
        </p:txBody>
      </p:sp>
      <p:pic>
        <p:nvPicPr>
          <p:cNvPr id="365" name="Google Shape;365;p55" title="Megawoosh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32689" y="914400"/>
            <a:ext cx="6478622" cy="3657600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55"/>
          <p:cNvSpPr txBox="1"/>
          <p:nvPr/>
        </p:nvSpPr>
        <p:spPr>
          <a:xfrm>
            <a:off x="0" y="4233672"/>
            <a:ext cx="73152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[1] See </a:t>
            </a:r>
            <a:r>
              <a:rPr lang="en" u="sng">
                <a:solidFill>
                  <a:schemeClr val="hlink"/>
                </a:solidFill>
                <a:hlinkClick r:id="rId6"/>
              </a:rPr>
              <a:t>https://www.youtube.com/watch?v=D7rbiLNf-JI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56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Video Lessons [1]</a:t>
            </a:r>
            <a:endParaRPr/>
          </a:p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7315202" y="4229100"/>
            <a:ext cx="1828800" cy="91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 u="sng">
                <a:solidFill>
                  <a:schemeClr val="hlink"/>
                </a:solidFill>
                <a:hlinkClick r:id="rId3"/>
              </a:rPr>
              <a:t>uni1.de/amos</a:t>
            </a:r>
            <a:r>
              <a:rPr b="0" lang="en" sz="1000"/>
              <a:t> </a:t>
            </a:r>
            <a:endParaRPr b="0" sz="1000"/>
          </a:p>
        </p:txBody>
      </p:sp>
      <p:pic>
        <p:nvPicPr>
          <p:cNvPr id="373" name="Google Shape;373;p56" title="The making of Megawoosh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35024" y="914400"/>
            <a:ext cx="6473952" cy="3657600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p56"/>
          <p:cNvSpPr txBox="1"/>
          <p:nvPr/>
        </p:nvSpPr>
        <p:spPr>
          <a:xfrm>
            <a:off x="0" y="4233672"/>
            <a:ext cx="73152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[1] See </a:t>
            </a:r>
            <a:r>
              <a:rPr lang="en" u="sng">
                <a:solidFill>
                  <a:schemeClr val="hlink"/>
                </a:solidFill>
                <a:hlinkClick r:id="rId6"/>
              </a:rPr>
              <a:t>https://youtu.be/_n065KE00J0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Products vs. Projects</a:t>
            </a:r>
            <a:endParaRPr/>
          </a:p>
        </p:txBody>
      </p:sp>
      <p:sp>
        <p:nvSpPr>
          <p:cNvPr id="62" name="Google Shape;62;p12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Products have a life-cycle; may live forever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Products are developed for a market (many customers)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Projects have a defined start and end date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Projects are developed for one client (one customer)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12"/>
          <p:cNvSpPr txBox="1"/>
          <p:nvPr>
            <p:ph idx="12" type="sldNum"/>
          </p:nvPr>
        </p:nvSpPr>
        <p:spPr>
          <a:xfrm>
            <a:off x="7315202" y="4229100"/>
            <a:ext cx="1828800" cy="91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 u="sng">
                <a:solidFill>
                  <a:schemeClr val="hlink"/>
                </a:solidFill>
                <a:hlinkClick r:id="rId3"/>
              </a:rPr>
              <a:t>uni1.de/amos</a:t>
            </a:r>
            <a:r>
              <a:rPr b="0" lang="en" sz="1000"/>
              <a:t> </a:t>
            </a:r>
            <a:endParaRPr b="0" sz="10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3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Traditional Software Project Organization (Consulting Firm)</a:t>
            </a:r>
            <a:endParaRPr/>
          </a:p>
        </p:txBody>
      </p:sp>
      <p:sp>
        <p:nvSpPr>
          <p:cNvPr id="69" name="Google Shape;69;p13"/>
          <p:cNvSpPr txBox="1"/>
          <p:nvPr>
            <p:ph idx="12" type="sldNum"/>
          </p:nvPr>
        </p:nvSpPr>
        <p:spPr>
          <a:xfrm>
            <a:off x="7315202" y="4229100"/>
            <a:ext cx="1828800" cy="91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 u="sng">
                <a:solidFill>
                  <a:schemeClr val="hlink"/>
                </a:solidFill>
                <a:hlinkClick r:id="rId3"/>
              </a:rPr>
              <a:t>uni1.de/amos</a:t>
            </a:r>
            <a:r>
              <a:rPr b="0" lang="en" sz="1000"/>
              <a:t> </a:t>
            </a:r>
            <a:endParaRPr b="0" sz="1000"/>
          </a:p>
        </p:txBody>
      </p:sp>
      <p:pic>
        <p:nvPicPr>
          <p:cNvPr id="70" name="Google Shape;70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838200"/>
            <a:ext cx="8416747" cy="3425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4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Job Descriptions in Software Consulting Projects</a:t>
            </a:r>
            <a:endParaRPr/>
          </a:p>
        </p:txBody>
      </p:sp>
      <p:sp>
        <p:nvSpPr>
          <p:cNvPr id="76" name="Google Shape;76;p14"/>
          <p:cNvSpPr txBox="1"/>
          <p:nvPr>
            <p:ph idx="12" type="sldNum"/>
          </p:nvPr>
        </p:nvSpPr>
        <p:spPr>
          <a:xfrm>
            <a:off x="7315202" y="4229100"/>
            <a:ext cx="1828800" cy="91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 u="sng">
                <a:solidFill>
                  <a:schemeClr val="hlink"/>
                </a:solidFill>
                <a:hlinkClick r:id="rId3"/>
              </a:rPr>
              <a:t>uni1.de/amos</a:t>
            </a:r>
            <a:r>
              <a:rPr b="0" lang="en" sz="1000"/>
              <a:t> </a:t>
            </a:r>
            <a:endParaRPr b="0" sz="1000"/>
          </a:p>
        </p:txBody>
      </p:sp>
      <p:sp>
        <p:nvSpPr>
          <p:cNvPr id="77" name="Google Shape;77;p14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project manager is responsible for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Planning, managing, and delivering the project results to clients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A software developer is </a:t>
            </a:r>
            <a:r>
              <a:rPr lang="en"/>
              <a:t>responsible for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Implementing the functionality as requested by the project manager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5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Traditional Software Product Organization (Vendor)</a:t>
            </a:r>
            <a:endParaRPr/>
          </a:p>
        </p:txBody>
      </p:sp>
      <p:sp>
        <p:nvSpPr>
          <p:cNvPr id="83" name="Google Shape;83;p15"/>
          <p:cNvSpPr txBox="1"/>
          <p:nvPr>
            <p:ph idx="12" type="sldNum"/>
          </p:nvPr>
        </p:nvSpPr>
        <p:spPr>
          <a:xfrm>
            <a:off x="7315202" y="4229100"/>
            <a:ext cx="1828800" cy="91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 u="sng">
                <a:solidFill>
                  <a:schemeClr val="hlink"/>
                </a:solidFill>
                <a:hlinkClick r:id="rId3"/>
              </a:rPr>
              <a:t>uni1.de/amos</a:t>
            </a:r>
            <a:r>
              <a:rPr b="0" lang="en" sz="1000"/>
              <a:t> </a:t>
            </a:r>
            <a:endParaRPr b="0" sz="1000"/>
          </a:p>
        </p:txBody>
      </p:sp>
      <p:pic>
        <p:nvPicPr>
          <p:cNvPr id="84" name="Google Shape;84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4320" y="914400"/>
            <a:ext cx="8595360" cy="35028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6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Job Descriptions in Software Product Development</a:t>
            </a:r>
            <a:endParaRPr/>
          </a:p>
        </p:txBody>
      </p:sp>
      <p:sp>
        <p:nvSpPr>
          <p:cNvPr id="90" name="Google Shape;90;p16"/>
          <p:cNvSpPr txBox="1"/>
          <p:nvPr>
            <p:ph idx="12" type="sldNum"/>
          </p:nvPr>
        </p:nvSpPr>
        <p:spPr>
          <a:xfrm>
            <a:off x="7315202" y="4229100"/>
            <a:ext cx="1828800" cy="91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 u="sng">
                <a:solidFill>
                  <a:schemeClr val="hlink"/>
                </a:solidFill>
                <a:hlinkClick r:id="rId3"/>
              </a:rPr>
              <a:t>uni1.de/amos</a:t>
            </a:r>
            <a:r>
              <a:rPr b="0" lang="en" sz="1000"/>
              <a:t> </a:t>
            </a:r>
            <a:endParaRPr b="0" sz="1000"/>
          </a:p>
        </p:txBody>
      </p:sp>
      <p:sp>
        <p:nvSpPr>
          <p:cNvPr id="91" name="Google Shape;91;p16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product manager is responsible for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What needs doing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An engineering manager is responsible for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Who gets to do it and when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A software developer is responsible for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How it gets done and how long it will take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Quality assurance is responsible for 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Ensuring that the product meets the expectations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AMOS Slides Template">
  <a:themeElements>
    <a:clrScheme name="Simple Light">
      <a:dk1>
        <a:srgbClr val="000000"/>
      </a:dk1>
      <a:lt1>
        <a:srgbClr val="FFFFFF"/>
      </a:lt1>
      <a:dk2>
        <a:srgbClr val="404040"/>
      </a:dk2>
      <a:lt2>
        <a:srgbClr val="808080"/>
      </a:lt2>
      <a:accent1>
        <a:srgbClr val="D0D0D0"/>
      </a:accent1>
      <a:accent2>
        <a:srgbClr val="4169E1"/>
      </a:accent2>
      <a:accent3>
        <a:srgbClr val="D50D01"/>
      </a:accent3>
      <a:accent4>
        <a:srgbClr val="FEB612"/>
      </a:accent4>
      <a:accent5>
        <a:srgbClr val="4CAF50"/>
      </a:accent5>
      <a:accent6>
        <a:srgbClr val="8E44AD"/>
      </a:accent6>
      <a:hlink>
        <a:srgbClr val="34A3C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